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3-1.png>
</file>

<file path=ppt/media/image-5-1.png>
</file>

<file path=ppt/media/image-6-1.png>
</file>

<file path=ppt/media/image-7-1.png>
</file>

<file path=ppt/media/image-7-2.png>
</file>

<file path=ppt/media/image-7-3.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30553"/>
          </a:xfrm>
          <a:prstGeom prst="rect">
            <a:avLst/>
          </a:prstGeom>
        </p:spPr>
      </p:pic>
      <p:sp>
        <p:nvSpPr>
          <p:cNvPr id="3" name="Text 0"/>
          <p:cNvSpPr/>
          <p:nvPr/>
        </p:nvSpPr>
        <p:spPr>
          <a:xfrm>
            <a:off x="711875" y="559356"/>
            <a:ext cx="7720251" cy="2542223"/>
          </a:xfrm>
          <a:prstGeom prst="rect">
            <a:avLst/>
          </a:prstGeom>
          <a:noFill/>
          <a:ln/>
        </p:spPr>
        <p:txBody>
          <a:bodyPr wrap="square" lIns="0" tIns="0" rIns="0" bIns="0" rtlCol="0" anchor="t"/>
          <a:lstStyle/>
          <a:p>
            <a:pPr algn="l" indent="0" marL="0">
              <a:lnSpc>
                <a:spcPts val="5000"/>
              </a:lnSpc>
              <a:buNone/>
            </a:pPr>
            <a:r>
              <a:rPr lang="en-US" sz="4000" b="1" dirty="0">
                <a:solidFill>
                  <a:srgbClr val="006747"/>
                </a:solidFill>
                <a:latin typeface="Noto Serif SC Bold" pitchFamily="34" charset="0"/>
                <a:ea typeface="Noto Serif SC Bold" pitchFamily="34" charset="-122"/>
                <a:cs typeface="Noto Serif SC Bold" pitchFamily="34" charset="-120"/>
              </a:rPr>
              <a:t>Software Requirements for AI-Powered Fashion Visual Search &amp; Sketch-to-Dress Platform</a:t>
            </a:r>
            <a:endParaRPr lang="en-US" sz="4000" dirty="0"/>
          </a:p>
        </p:txBody>
      </p:sp>
      <p:sp>
        <p:nvSpPr>
          <p:cNvPr id="4" name="Text 1"/>
          <p:cNvSpPr/>
          <p:nvPr/>
        </p:nvSpPr>
        <p:spPr>
          <a:xfrm>
            <a:off x="711875" y="3406616"/>
            <a:ext cx="7720251" cy="1626394"/>
          </a:xfrm>
          <a:prstGeom prst="rect">
            <a:avLst/>
          </a:prstGeom>
          <a:noFill/>
          <a:ln/>
        </p:spPr>
        <p:txBody>
          <a:bodyPr wrap="square" lIns="0" tIns="0" rIns="0" bIns="0" rtlCol="0" anchor="t"/>
          <a:lstStyle/>
          <a:p>
            <a:pPr algn="l" indent="0" marL="0">
              <a:lnSpc>
                <a:spcPts val="2550"/>
              </a:lnSpc>
              <a:buNone/>
            </a:pPr>
            <a:r>
              <a:rPr lang="en-US" sz="1600" dirty="0">
                <a:solidFill>
                  <a:srgbClr val="4B4A4A"/>
                </a:solidFill>
                <a:latin typeface="Geist" pitchFamily="34" charset="0"/>
                <a:ea typeface="Geist" pitchFamily="34" charset="-122"/>
                <a:cs typeface="Geist" pitchFamily="34" charset="-120"/>
              </a:rPr>
              <a:t>This presentation reviews the detailed requirements analysis for an AI-driven fashion platform enabling users to upload photos or sketches to find visually similar garments and generate photorealistic dress images from sketches. The document caters to developers, project managers, designers, testers, and stakeholders, ensuring clarity on system functions and interfaces.</a:t>
            </a:r>
            <a:endParaRPr lang="en-US" sz="1600" dirty="0"/>
          </a:p>
        </p:txBody>
      </p:sp>
      <p:sp>
        <p:nvSpPr>
          <p:cNvPr id="5" name="Text 2"/>
          <p:cNvSpPr/>
          <p:nvPr/>
        </p:nvSpPr>
        <p:spPr>
          <a:xfrm>
            <a:off x="711875" y="5261848"/>
            <a:ext cx="7720251" cy="1301115"/>
          </a:xfrm>
          <a:prstGeom prst="rect">
            <a:avLst/>
          </a:prstGeom>
          <a:noFill/>
          <a:ln/>
        </p:spPr>
        <p:txBody>
          <a:bodyPr wrap="square" lIns="0" tIns="0" rIns="0" bIns="0" rtlCol="0" anchor="t"/>
          <a:lstStyle/>
          <a:p>
            <a:pPr algn="l" indent="0" marL="0">
              <a:lnSpc>
                <a:spcPts val="2550"/>
              </a:lnSpc>
              <a:buNone/>
            </a:pPr>
            <a:r>
              <a:rPr lang="en-US" sz="1600" dirty="0">
                <a:solidFill>
                  <a:srgbClr val="4B4A4A"/>
                </a:solidFill>
                <a:latin typeface="Geist" pitchFamily="34" charset="0"/>
                <a:ea typeface="Geist" pitchFamily="34" charset="-122"/>
                <a:cs typeface="Geist" pitchFamily="34" charset="-120"/>
              </a:rPr>
              <a:t>The platform fosters creative fashion discovery for shoppers, designers, and retailers by integrating AI visual search, sketch transformation, and affiliate product matching. We will explore functional and nonfunctional requirements, user interfaces, and platform constraints.</a:t>
            </a:r>
            <a:endParaRPr lang="en-US" sz="1600" dirty="0"/>
          </a:p>
        </p:txBody>
      </p:sp>
      <p:sp>
        <p:nvSpPr>
          <p:cNvPr id="6" name="Text 3"/>
          <p:cNvSpPr/>
          <p:nvPr/>
        </p:nvSpPr>
        <p:spPr>
          <a:xfrm>
            <a:off x="711875" y="6791801"/>
            <a:ext cx="7720251" cy="325279"/>
          </a:xfrm>
          <a:prstGeom prst="rect">
            <a:avLst/>
          </a:prstGeom>
          <a:noFill/>
          <a:ln/>
        </p:spPr>
        <p:txBody>
          <a:bodyPr wrap="none" lIns="0" tIns="0" rIns="0" bIns="0" rtlCol="0" anchor="t"/>
          <a:lstStyle/>
          <a:p>
            <a:pPr algn="l" indent="0" marL="0">
              <a:lnSpc>
                <a:spcPts val="2550"/>
              </a:lnSpc>
              <a:buNone/>
            </a:pPr>
            <a:endParaRPr lang="en-US" sz="1600" dirty="0"/>
          </a:p>
        </p:txBody>
      </p:sp>
      <p:sp>
        <p:nvSpPr>
          <p:cNvPr id="7" name="Text 4"/>
          <p:cNvSpPr/>
          <p:nvPr/>
        </p:nvSpPr>
        <p:spPr>
          <a:xfrm>
            <a:off x="711875" y="7345918"/>
            <a:ext cx="7720251" cy="325279"/>
          </a:xfrm>
          <a:prstGeom prst="rect">
            <a:avLst/>
          </a:prstGeom>
          <a:noFill/>
          <a:ln/>
        </p:spPr>
        <p:txBody>
          <a:bodyPr wrap="none" lIns="0" tIns="0" rIns="0" bIns="0" rtlCol="0" anchor="t"/>
          <a:lstStyle/>
          <a:p>
            <a:pPr algn="l" indent="0" marL="0">
              <a:lnSpc>
                <a:spcPts val="2550"/>
              </a:lnSpc>
              <a:buNone/>
            </a:pP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826895"/>
            <a:ext cx="130428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Ongoing Requirements and Future Considerations</a:t>
            </a:r>
            <a:endParaRPr lang="en-US" sz="4450" dirty="0"/>
          </a:p>
        </p:txBody>
      </p:sp>
      <p:sp>
        <p:nvSpPr>
          <p:cNvPr id="3" name="Text 1"/>
          <p:cNvSpPr/>
          <p:nvPr/>
        </p:nvSpPr>
        <p:spPr>
          <a:xfrm>
            <a:off x="793790" y="3811429"/>
            <a:ext cx="3978116" cy="708660"/>
          </a:xfrm>
          <a:prstGeom prst="rect">
            <a:avLst/>
          </a:prstGeom>
          <a:noFill/>
          <a:ln/>
        </p:spPr>
        <p:txBody>
          <a:bodyPr wrap="square" lIns="0" tIns="0" rIns="0" bIns="0" rtlCol="0" anchor="t"/>
          <a:lstStyle/>
          <a:p>
            <a:pPr algn="l" indent="0" marL="0">
              <a:lnSpc>
                <a:spcPts val="2750"/>
              </a:lnSpc>
              <a:buNone/>
            </a:pPr>
            <a:r>
              <a:rPr lang="en-US" sz="2200" b="1" dirty="0">
                <a:solidFill>
                  <a:srgbClr val="006747"/>
                </a:solidFill>
                <a:latin typeface="Noto Serif SC Bold" pitchFamily="34" charset="0"/>
                <a:ea typeface="Noto Serif SC Bold" pitchFamily="34" charset="-122"/>
                <a:cs typeface="Noto Serif SC Bold" pitchFamily="34" charset="-120"/>
              </a:rPr>
              <a:t>Continuous Model Improvement</a:t>
            </a:r>
            <a:endParaRPr lang="en-US" sz="2200" dirty="0"/>
          </a:p>
        </p:txBody>
      </p:sp>
      <p:sp>
        <p:nvSpPr>
          <p:cNvPr id="4" name="Text 2"/>
          <p:cNvSpPr/>
          <p:nvPr/>
        </p:nvSpPr>
        <p:spPr>
          <a:xfrm>
            <a:off x="793790" y="4746903"/>
            <a:ext cx="3978116" cy="1451610"/>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Regular updates to AI models are planned to reduce bias and improve accuracy over time, ensuring ethical and performant functionality.</a:t>
            </a:r>
            <a:endParaRPr lang="en-US" sz="1750" dirty="0"/>
          </a:p>
        </p:txBody>
      </p:sp>
      <p:sp>
        <p:nvSpPr>
          <p:cNvPr id="5" name="Text 3"/>
          <p:cNvSpPr/>
          <p:nvPr/>
        </p:nvSpPr>
        <p:spPr>
          <a:xfrm>
            <a:off x="5332928" y="3811429"/>
            <a:ext cx="3348871" cy="354330"/>
          </a:xfrm>
          <a:prstGeom prst="rect">
            <a:avLst/>
          </a:prstGeom>
          <a:noFill/>
          <a:ln/>
        </p:spPr>
        <p:txBody>
          <a:bodyPr wrap="none" lIns="0" tIns="0" rIns="0" bIns="0" rtlCol="0" anchor="t"/>
          <a:lstStyle/>
          <a:p>
            <a:pPr algn="l" indent="0" marL="0">
              <a:lnSpc>
                <a:spcPts val="2750"/>
              </a:lnSpc>
              <a:buNone/>
            </a:pPr>
            <a:r>
              <a:rPr lang="en-US" sz="2200" b="1" dirty="0">
                <a:solidFill>
                  <a:srgbClr val="006747"/>
                </a:solidFill>
                <a:latin typeface="Noto Serif SC Bold" pitchFamily="34" charset="0"/>
                <a:ea typeface="Noto Serif SC Bold" pitchFamily="34" charset="-122"/>
                <a:cs typeface="Noto Serif SC Bold" pitchFamily="34" charset="-120"/>
              </a:rPr>
              <a:t>Monitoring &amp; Analytics</a:t>
            </a:r>
            <a:endParaRPr lang="en-US" sz="2200" dirty="0"/>
          </a:p>
        </p:txBody>
      </p:sp>
      <p:sp>
        <p:nvSpPr>
          <p:cNvPr id="6" name="Text 4"/>
          <p:cNvSpPr/>
          <p:nvPr/>
        </p:nvSpPr>
        <p:spPr>
          <a:xfrm>
            <a:off x="5332928" y="4392573"/>
            <a:ext cx="3978116" cy="1451610"/>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Implement logging and analytics for usage tracking to inform system enhancements and business decision-making.</a:t>
            </a:r>
            <a:endParaRPr lang="en-US" sz="1750" dirty="0"/>
          </a:p>
        </p:txBody>
      </p:sp>
      <p:sp>
        <p:nvSpPr>
          <p:cNvPr id="7" name="Text 5"/>
          <p:cNvSpPr/>
          <p:nvPr/>
        </p:nvSpPr>
        <p:spPr>
          <a:xfrm>
            <a:off x="9872067" y="381142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6747"/>
                </a:solidFill>
                <a:latin typeface="Noto Serif SC Bold" pitchFamily="34" charset="0"/>
                <a:ea typeface="Noto Serif SC Bold" pitchFamily="34" charset="-122"/>
                <a:cs typeface="Noto Serif SC Bold" pitchFamily="34" charset="-120"/>
              </a:rPr>
              <a:t>Pending Items</a:t>
            </a:r>
            <a:endParaRPr lang="en-US" sz="2200" dirty="0"/>
          </a:p>
        </p:txBody>
      </p:sp>
      <p:sp>
        <p:nvSpPr>
          <p:cNvPr id="8" name="Text 6"/>
          <p:cNvSpPr/>
          <p:nvPr/>
        </p:nvSpPr>
        <p:spPr>
          <a:xfrm>
            <a:off x="9872067" y="4392573"/>
            <a:ext cx="3978116"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Finalize supported retailer list</a:t>
            </a:r>
            <a:endParaRPr lang="en-US" sz="1750" dirty="0"/>
          </a:p>
        </p:txBody>
      </p:sp>
      <p:sp>
        <p:nvSpPr>
          <p:cNvPr id="9" name="Text 7"/>
          <p:cNvSpPr/>
          <p:nvPr/>
        </p:nvSpPr>
        <p:spPr>
          <a:xfrm>
            <a:off x="9872067" y="4834771"/>
            <a:ext cx="3978116"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Confirm details of affiliate program integration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301954"/>
            <a:ext cx="10114359" cy="708779"/>
          </a:xfrm>
          <a:prstGeom prst="rect">
            <a:avLst/>
          </a:prstGeom>
          <a:noFill/>
          <a:ln/>
        </p:spPr>
        <p:txBody>
          <a:bodyPr wrap="non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Product Overview and User Classes</a:t>
            </a:r>
            <a:endParaRPr lang="en-US" sz="4450" dirty="0"/>
          </a:p>
        </p:txBody>
      </p:sp>
      <p:sp>
        <p:nvSpPr>
          <p:cNvPr id="3" name="Text 1"/>
          <p:cNvSpPr/>
          <p:nvPr/>
        </p:nvSpPr>
        <p:spPr>
          <a:xfrm>
            <a:off x="793790" y="357770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6747"/>
                </a:solidFill>
                <a:latin typeface="Noto Serif SC Bold" pitchFamily="34" charset="0"/>
                <a:ea typeface="Noto Serif SC Bold" pitchFamily="34" charset="-122"/>
                <a:cs typeface="Noto Serif SC Bold" pitchFamily="34" charset="-120"/>
              </a:rPr>
              <a:t>Product Functions</a:t>
            </a:r>
            <a:endParaRPr lang="en-US" sz="2200" dirty="0"/>
          </a:p>
        </p:txBody>
      </p:sp>
      <p:sp>
        <p:nvSpPr>
          <p:cNvPr id="4" name="Text 2"/>
          <p:cNvSpPr/>
          <p:nvPr/>
        </p:nvSpPr>
        <p:spPr>
          <a:xfrm>
            <a:off x="793790" y="415885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Upload photos or sketches</a:t>
            </a:r>
            <a:endParaRPr lang="en-US" sz="1750" dirty="0"/>
          </a:p>
        </p:txBody>
      </p:sp>
      <p:sp>
        <p:nvSpPr>
          <p:cNvPr id="5" name="Text 3"/>
          <p:cNvSpPr/>
          <p:nvPr/>
        </p:nvSpPr>
        <p:spPr>
          <a:xfrm>
            <a:off x="793790" y="460105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AI-driven visual similarity search</a:t>
            </a:r>
            <a:endParaRPr lang="en-US" sz="1750" dirty="0"/>
          </a:p>
        </p:txBody>
      </p:sp>
      <p:sp>
        <p:nvSpPr>
          <p:cNvPr id="6" name="Text 4"/>
          <p:cNvSpPr/>
          <p:nvPr/>
        </p:nvSpPr>
        <p:spPr>
          <a:xfrm>
            <a:off x="793790" y="504324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Sketch-to-dress photorealistic image generation</a:t>
            </a:r>
            <a:endParaRPr lang="en-US" sz="1750" dirty="0"/>
          </a:p>
        </p:txBody>
      </p:sp>
      <p:sp>
        <p:nvSpPr>
          <p:cNvPr id="7" name="Text 5"/>
          <p:cNvSpPr/>
          <p:nvPr/>
        </p:nvSpPr>
        <p:spPr>
          <a:xfrm>
            <a:off x="793790" y="548544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Display and link to affiliate products</a:t>
            </a:r>
            <a:endParaRPr lang="en-US" sz="1750" dirty="0"/>
          </a:p>
        </p:txBody>
      </p:sp>
      <p:sp>
        <p:nvSpPr>
          <p:cNvPr id="8" name="Text 6"/>
          <p:cNvSpPr/>
          <p:nvPr/>
        </p:nvSpPr>
        <p:spPr>
          <a:xfrm>
            <a:off x="7599521" y="357770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6747"/>
                </a:solidFill>
                <a:latin typeface="Noto Serif SC Bold" pitchFamily="34" charset="0"/>
                <a:ea typeface="Noto Serif SC Bold" pitchFamily="34" charset="-122"/>
                <a:cs typeface="Noto Serif SC Bold" pitchFamily="34" charset="-120"/>
              </a:rPr>
              <a:t>User Classes</a:t>
            </a:r>
            <a:endParaRPr lang="en-US" sz="2200" dirty="0"/>
          </a:p>
        </p:txBody>
      </p:sp>
      <p:sp>
        <p:nvSpPr>
          <p:cNvPr id="9" name="Text 7"/>
          <p:cNvSpPr/>
          <p:nvPr/>
        </p:nvSpPr>
        <p:spPr>
          <a:xfrm>
            <a:off x="7599521" y="415885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Shoppers seeking fashion inspiration and purchases</a:t>
            </a:r>
            <a:endParaRPr lang="en-US" sz="1750" dirty="0"/>
          </a:p>
        </p:txBody>
      </p:sp>
      <p:sp>
        <p:nvSpPr>
          <p:cNvPr id="10" name="Text 8"/>
          <p:cNvSpPr/>
          <p:nvPr/>
        </p:nvSpPr>
        <p:spPr>
          <a:xfrm>
            <a:off x="7599521" y="460105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Designers prototyping styles</a:t>
            </a:r>
            <a:endParaRPr lang="en-US" sz="1750" dirty="0"/>
          </a:p>
        </p:txBody>
      </p:sp>
      <p:sp>
        <p:nvSpPr>
          <p:cNvPr id="11" name="Text 9"/>
          <p:cNvSpPr/>
          <p:nvPr/>
        </p:nvSpPr>
        <p:spPr>
          <a:xfrm>
            <a:off x="7599521" y="504324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Retailers connecting products to inspiration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812006"/>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System Architecture and Environment</a:t>
            </a:r>
            <a:endParaRPr lang="en-US" sz="4450" dirty="0"/>
          </a:p>
        </p:txBody>
      </p:sp>
      <p:sp>
        <p:nvSpPr>
          <p:cNvPr id="4" name="Shape 1"/>
          <p:cNvSpPr/>
          <p:nvPr/>
        </p:nvSpPr>
        <p:spPr>
          <a:xfrm>
            <a:off x="6280190" y="2569726"/>
            <a:ext cx="510302" cy="510302"/>
          </a:xfrm>
          <a:prstGeom prst="roundRect">
            <a:avLst>
              <a:gd name="adj" fmla="val 40005"/>
            </a:avLst>
          </a:prstGeom>
          <a:solidFill>
            <a:srgbClr val="D1EFE4"/>
          </a:solidFill>
          <a:ln w="7620">
            <a:solidFill>
              <a:srgbClr val="B7D5CA"/>
            </a:solidFill>
            <a:prstDash val="solid"/>
          </a:ln>
        </p:spPr>
      </p:sp>
      <p:sp>
        <p:nvSpPr>
          <p:cNvPr id="5" name="Text 2"/>
          <p:cNvSpPr/>
          <p:nvPr/>
        </p:nvSpPr>
        <p:spPr>
          <a:xfrm>
            <a:off x="7017306" y="2647593"/>
            <a:ext cx="2899410" cy="708660"/>
          </a:xfrm>
          <a:prstGeom prst="rect">
            <a:avLst/>
          </a:prstGeom>
          <a:noFill/>
          <a:ln/>
        </p:spPr>
        <p:txBody>
          <a:bodyPr wrap="squar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Platform Perspective</a:t>
            </a:r>
            <a:endParaRPr lang="en-US" sz="2200" dirty="0"/>
          </a:p>
        </p:txBody>
      </p:sp>
      <p:sp>
        <p:nvSpPr>
          <p:cNvPr id="6" name="Text 3"/>
          <p:cNvSpPr/>
          <p:nvPr/>
        </p:nvSpPr>
        <p:spPr>
          <a:xfrm>
            <a:off x="7017306" y="3492341"/>
            <a:ext cx="2899410" cy="2177415"/>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Web-based system integrating AI models with retailer product APIs to deliver seamless visual search and image generation experiences.</a:t>
            </a:r>
            <a:endParaRPr lang="en-US" sz="1750" dirty="0"/>
          </a:p>
        </p:txBody>
      </p:sp>
      <p:sp>
        <p:nvSpPr>
          <p:cNvPr id="7" name="Shape 4"/>
          <p:cNvSpPr/>
          <p:nvPr/>
        </p:nvSpPr>
        <p:spPr>
          <a:xfrm>
            <a:off x="10200203" y="2569726"/>
            <a:ext cx="510302" cy="510302"/>
          </a:xfrm>
          <a:prstGeom prst="roundRect">
            <a:avLst>
              <a:gd name="adj" fmla="val 40005"/>
            </a:avLst>
          </a:prstGeom>
          <a:solidFill>
            <a:srgbClr val="D1EFE4"/>
          </a:solidFill>
          <a:ln w="7620">
            <a:solidFill>
              <a:srgbClr val="B7D5CA"/>
            </a:solidFill>
            <a:prstDash val="solid"/>
          </a:ln>
        </p:spPr>
      </p:sp>
      <p:sp>
        <p:nvSpPr>
          <p:cNvPr id="8" name="Text 5"/>
          <p:cNvSpPr/>
          <p:nvPr/>
        </p:nvSpPr>
        <p:spPr>
          <a:xfrm>
            <a:off x="10937319" y="2647593"/>
            <a:ext cx="2899410" cy="708660"/>
          </a:xfrm>
          <a:prstGeom prst="rect">
            <a:avLst/>
          </a:prstGeom>
          <a:noFill/>
          <a:ln/>
        </p:spPr>
        <p:txBody>
          <a:bodyPr wrap="squar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Operating Environment</a:t>
            </a:r>
            <a:endParaRPr lang="en-US" sz="2200" dirty="0"/>
          </a:p>
        </p:txBody>
      </p:sp>
      <p:sp>
        <p:nvSpPr>
          <p:cNvPr id="9" name="Text 6"/>
          <p:cNvSpPr/>
          <p:nvPr/>
        </p:nvSpPr>
        <p:spPr>
          <a:xfrm>
            <a:off x="10937319" y="3492341"/>
            <a:ext cx="2899410" cy="2177415"/>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Compatible with popular browsers (Chrome, Firefox, Safari) and deployed on cloud services like AWS or GCP with AI models built on Python frameworks.</a:t>
            </a:r>
            <a:endParaRPr lang="en-US" sz="1750" dirty="0"/>
          </a:p>
        </p:txBody>
      </p:sp>
      <p:sp>
        <p:nvSpPr>
          <p:cNvPr id="10" name="Shape 7"/>
          <p:cNvSpPr/>
          <p:nvPr/>
        </p:nvSpPr>
        <p:spPr>
          <a:xfrm>
            <a:off x="6280190" y="6123384"/>
            <a:ext cx="510302" cy="510302"/>
          </a:xfrm>
          <a:prstGeom prst="roundRect">
            <a:avLst>
              <a:gd name="adj" fmla="val 40005"/>
            </a:avLst>
          </a:prstGeom>
          <a:solidFill>
            <a:srgbClr val="D1EFE4"/>
          </a:solidFill>
          <a:ln w="7620">
            <a:solidFill>
              <a:srgbClr val="B7D5CA"/>
            </a:solidFill>
            <a:prstDash val="solid"/>
          </a:ln>
        </p:spPr>
      </p:sp>
      <p:sp>
        <p:nvSpPr>
          <p:cNvPr id="11" name="Text 8"/>
          <p:cNvSpPr/>
          <p:nvPr/>
        </p:nvSpPr>
        <p:spPr>
          <a:xfrm>
            <a:off x="7017306" y="620125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System Constraints</a:t>
            </a:r>
            <a:endParaRPr lang="en-US" sz="2200" dirty="0"/>
          </a:p>
        </p:txBody>
      </p:sp>
      <p:sp>
        <p:nvSpPr>
          <p:cNvPr id="12" name="Text 9"/>
          <p:cNvSpPr/>
          <p:nvPr/>
        </p:nvSpPr>
        <p:spPr>
          <a:xfrm>
            <a:off x="7017306" y="6691670"/>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Must ensure GDPR compliance, respect API rate limits, and provide sub-second search responses for user satisfaction.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097762"/>
            <a:ext cx="12997934" cy="708779"/>
          </a:xfrm>
          <a:prstGeom prst="rect">
            <a:avLst/>
          </a:prstGeom>
          <a:noFill/>
          <a:ln/>
        </p:spPr>
        <p:txBody>
          <a:bodyPr wrap="non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User Interface and Integration Requirements</a:t>
            </a:r>
            <a:endParaRPr lang="en-US" sz="4450" dirty="0"/>
          </a:p>
        </p:txBody>
      </p:sp>
      <p:sp>
        <p:nvSpPr>
          <p:cNvPr id="3" name="Text 1"/>
          <p:cNvSpPr/>
          <p:nvPr/>
        </p:nvSpPr>
        <p:spPr>
          <a:xfrm>
            <a:off x="793790" y="337351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6747"/>
                </a:solidFill>
                <a:latin typeface="Noto Serif SC Bold" pitchFamily="34" charset="0"/>
                <a:ea typeface="Noto Serif SC Bold" pitchFamily="34" charset="-122"/>
                <a:cs typeface="Noto Serif SC Bold" pitchFamily="34" charset="-120"/>
              </a:rPr>
              <a:t>User Interfaces</a:t>
            </a:r>
            <a:endParaRPr lang="en-US" sz="2200" dirty="0"/>
          </a:p>
        </p:txBody>
      </p:sp>
      <p:sp>
        <p:nvSpPr>
          <p:cNvPr id="4" name="Text 2"/>
          <p:cNvSpPr/>
          <p:nvPr/>
        </p:nvSpPr>
        <p:spPr>
          <a:xfrm>
            <a:off x="793790" y="3954661"/>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Responsive web UI supports image uploads, search input, visual results display, and sketch conversions for multiple devices.</a:t>
            </a:r>
            <a:endParaRPr lang="en-US" sz="1750" dirty="0"/>
          </a:p>
        </p:txBody>
      </p:sp>
      <p:sp>
        <p:nvSpPr>
          <p:cNvPr id="5" name="Text 3"/>
          <p:cNvSpPr/>
          <p:nvPr/>
        </p:nvSpPr>
        <p:spPr>
          <a:xfrm>
            <a:off x="793790" y="524744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Cross-device compatibility (PC, mobile, tablet)</a:t>
            </a:r>
            <a:endParaRPr lang="en-US" sz="1750" dirty="0"/>
          </a:p>
        </p:txBody>
      </p:sp>
      <p:sp>
        <p:nvSpPr>
          <p:cNvPr id="6" name="Text 4"/>
          <p:cNvSpPr/>
          <p:nvPr/>
        </p:nvSpPr>
        <p:spPr>
          <a:xfrm>
            <a:off x="793790" y="568964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Online help and tutorials available</a:t>
            </a:r>
            <a:endParaRPr lang="en-US" sz="1750" dirty="0"/>
          </a:p>
        </p:txBody>
      </p:sp>
      <p:sp>
        <p:nvSpPr>
          <p:cNvPr id="7" name="Text 5"/>
          <p:cNvSpPr/>
          <p:nvPr/>
        </p:nvSpPr>
        <p:spPr>
          <a:xfrm>
            <a:off x="7599521" y="3373517"/>
            <a:ext cx="5843111" cy="354330"/>
          </a:xfrm>
          <a:prstGeom prst="rect">
            <a:avLst/>
          </a:prstGeom>
          <a:noFill/>
          <a:ln/>
        </p:spPr>
        <p:txBody>
          <a:bodyPr wrap="none" lIns="0" tIns="0" rIns="0" bIns="0" rtlCol="0" anchor="t"/>
          <a:lstStyle/>
          <a:p>
            <a:pPr algn="l" indent="0" marL="0">
              <a:lnSpc>
                <a:spcPts val="2750"/>
              </a:lnSpc>
              <a:buNone/>
            </a:pPr>
            <a:r>
              <a:rPr lang="en-US" sz="2200" b="1" dirty="0">
                <a:solidFill>
                  <a:srgbClr val="006747"/>
                </a:solidFill>
                <a:latin typeface="Noto Serif SC Bold" pitchFamily="34" charset="0"/>
                <a:ea typeface="Noto Serif SC Bold" pitchFamily="34" charset="-122"/>
                <a:cs typeface="Noto Serif SC Bold" pitchFamily="34" charset="-120"/>
              </a:rPr>
              <a:t>Software and Communication Interfaces</a:t>
            </a:r>
            <a:endParaRPr lang="en-US" sz="2200" dirty="0"/>
          </a:p>
        </p:txBody>
      </p:sp>
      <p:sp>
        <p:nvSpPr>
          <p:cNvPr id="8" name="Text 6"/>
          <p:cNvSpPr/>
          <p:nvPr/>
        </p:nvSpPr>
        <p:spPr>
          <a:xfrm>
            <a:off x="7599521" y="395466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Integration with AI visual search and GAN model APIs</a:t>
            </a:r>
            <a:endParaRPr lang="en-US" sz="1750" dirty="0"/>
          </a:p>
        </p:txBody>
      </p:sp>
      <p:sp>
        <p:nvSpPr>
          <p:cNvPr id="9" name="Text 7"/>
          <p:cNvSpPr/>
          <p:nvPr/>
        </p:nvSpPr>
        <p:spPr>
          <a:xfrm>
            <a:off x="7599521" y="439685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Retailer product API connections for affiliate linking</a:t>
            </a:r>
            <a:endParaRPr lang="en-US" sz="1750" dirty="0"/>
          </a:p>
        </p:txBody>
      </p:sp>
      <p:sp>
        <p:nvSpPr>
          <p:cNvPr id="10" name="Text 8"/>
          <p:cNvSpPr/>
          <p:nvPr/>
        </p:nvSpPr>
        <p:spPr>
          <a:xfrm>
            <a:off x="7599521" y="4839057"/>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Secure data transfer using HTTPS protocol</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1233130"/>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Visual Search Feature Specifications</a:t>
            </a:r>
            <a:endParaRPr lang="en-US" sz="4450" dirty="0"/>
          </a:p>
        </p:txBody>
      </p:sp>
      <p:sp>
        <p:nvSpPr>
          <p:cNvPr id="4" name="Shape 1"/>
          <p:cNvSpPr/>
          <p:nvPr/>
        </p:nvSpPr>
        <p:spPr>
          <a:xfrm>
            <a:off x="793790" y="2990850"/>
            <a:ext cx="510302" cy="510302"/>
          </a:xfrm>
          <a:prstGeom prst="roundRect">
            <a:avLst>
              <a:gd name="adj" fmla="val 40005"/>
            </a:avLst>
          </a:prstGeom>
          <a:solidFill>
            <a:srgbClr val="D1EFE4"/>
          </a:solidFill>
          <a:ln w="7620">
            <a:solidFill>
              <a:srgbClr val="B7D5CA"/>
            </a:solidFill>
            <a:prstDash val="solid"/>
          </a:ln>
        </p:spPr>
      </p:sp>
      <p:sp>
        <p:nvSpPr>
          <p:cNvPr id="5" name="Text 2"/>
          <p:cNvSpPr/>
          <p:nvPr/>
        </p:nvSpPr>
        <p:spPr>
          <a:xfrm>
            <a:off x="878860" y="3033355"/>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4B4A4A"/>
                </a:solidFill>
                <a:latin typeface="Noto Serif SC Bold" pitchFamily="34" charset="0"/>
                <a:ea typeface="Noto Serif SC Bold" pitchFamily="34" charset="-122"/>
                <a:cs typeface="Noto Serif SC Bold" pitchFamily="34" charset="-120"/>
              </a:rPr>
              <a:t>1</a:t>
            </a:r>
            <a:endParaRPr lang="en-US" sz="2650" dirty="0"/>
          </a:p>
        </p:txBody>
      </p:sp>
      <p:sp>
        <p:nvSpPr>
          <p:cNvPr id="6" name="Text 3"/>
          <p:cNvSpPr/>
          <p:nvPr/>
        </p:nvSpPr>
        <p:spPr>
          <a:xfrm>
            <a:off x="1530906" y="3068717"/>
            <a:ext cx="3048476"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Functional Workflow</a:t>
            </a:r>
            <a:endParaRPr lang="en-US" sz="2200" dirty="0"/>
          </a:p>
        </p:txBody>
      </p:sp>
      <p:sp>
        <p:nvSpPr>
          <p:cNvPr id="7" name="Text 4"/>
          <p:cNvSpPr/>
          <p:nvPr/>
        </p:nvSpPr>
        <p:spPr>
          <a:xfrm>
            <a:off x="1530906" y="3559135"/>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User uploads image → system extracts visual features → queries product database → displays similar items.</a:t>
            </a:r>
            <a:endParaRPr lang="en-US" sz="1750" dirty="0"/>
          </a:p>
        </p:txBody>
      </p:sp>
      <p:sp>
        <p:nvSpPr>
          <p:cNvPr id="8" name="Shape 5"/>
          <p:cNvSpPr/>
          <p:nvPr/>
        </p:nvSpPr>
        <p:spPr>
          <a:xfrm>
            <a:off x="793790" y="4738568"/>
            <a:ext cx="510302" cy="510302"/>
          </a:xfrm>
          <a:prstGeom prst="roundRect">
            <a:avLst>
              <a:gd name="adj" fmla="val 40005"/>
            </a:avLst>
          </a:prstGeom>
          <a:solidFill>
            <a:srgbClr val="D1EFE4"/>
          </a:solidFill>
          <a:ln w="7620">
            <a:solidFill>
              <a:srgbClr val="B7D5CA"/>
            </a:solidFill>
            <a:prstDash val="solid"/>
          </a:ln>
        </p:spPr>
      </p:sp>
      <p:sp>
        <p:nvSpPr>
          <p:cNvPr id="9" name="Text 6"/>
          <p:cNvSpPr/>
          <p:nvPr/>
        </p:nvSpPr>
        <p:spPr>
          <a:xfrm>
            <a:off x="878860" y="4781074"/>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4B4A4A"/>
                </a:solidFill>
                <a:latin typeface="Noto Serif SC Bold" pitchFamily="34" charset="0"/>
                <a:ea typeface="Noto Serif SC Bold" pitchFamily="34" charset="-122"/>
                <a:cs typeface="Noto Serif SC Bold" pitchFamily="34" charset="-120"/>
              </a:rPr>
              <a:t>2</a:t>
            </a:r>
            <a:endParaRPr lang="en-US" sz="2650" dirty="0"/>
          </a:p>
        </p:txBody>
      </p:sp>
      <p:sp>
        <p:nvSpPr>
          <p:cNvPr id="10" name="Text 7"/>
          <p:cNvSpPr/>
          <p:nvPr/>
        </p:nvSpPr>
        <p:spPr>
          <a:xfrm>
            <a:off x="1530906" y="481643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Key Requirements</a:t>
            </a:r>
            <a:endParaRPr lang="en-US" sz="2200" dirty="0"/>
          </a:p>
        </p:txBody>
      </p:sp>
      <p:sp>
        <p:nvSpPr>
          <p:cNvPr id="11" name="Text 8"/>
          <p:cNvSpPr/>
          <p:nvPr/>
        </p:nvSpPr>
        <p:spPr>
          <a:xfrm>
            <a:off x="1530906" y="5306854"/>
            <a:ext cx="681930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Accept image/sketch uploads (REQ-1)</a:t>
            </a:r>
            <a:endParaRPr lang="en-US" sz="1750" dirty="0"/>
          </a:p>
        </p:txBody>
      </p:sp>
      <p:sp>
        <p:nvSpPr>
          <p:cNvPr id="12" name="Text 9"/>
          <p:cNvSpPr/>
          <p:nvPr/>
        </p:nvSpPr>
        <p:spPr>
          <a:xfrm>
            <a:off x="1530906" y="5749052"/>
            <a:ext cx="681930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Extract AI-based visual features (REQ-2)</a:t>
            </a:r>
            <a:endParaRPr lang="en-US" sz="1750" dirty="0"/>
          </a:p>
        </p:txBody>
      </p:sp>
      <p:sp>
        <p:nvSpPr>
          <p:cNvPr id="13" name="Text 10"/>
          <p:cNvSpPr/>
          <p:nvPr/>
        </p:nvSpPr>
        <p:spPr>
          <a:xfrm>
            <a:off x="1530906" y="6191250"/>
            <a:ext cx="681930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Query retailer product databases (REQ-3)</a:t>
            </a:r>
            <a:endParaRPr lang="en-US" sz="1750" dirty="0"/>
          </a:p>
        </p:txBody>
      </p:sp>
      <p:sp>
        <p:nvSpPr>
          <p:cNvPr id="14" name="Text 11"/>
          <p:cNvSpPr/>
          <p:nvPr/>
        </p:nvSpPr>
        <p:spPr>
          <a:xfrm>
            <a:off x="1530906" y="6633448"/>
            <a:ext cx="681930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Present results with details &amp; links (REQ-4)</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76920"/>
          </a:xfrm>
          <a:prstGeom prst="rect">
            <a:avLst/>
          </a:prstGeom>
        </p:spPr>
      </p:pic>
      <p:sp>
        <p:nvSpPr>
          <p:cNvPr id="3" name="Text 0"/>
          <p:cNvSpPr/>
          <p:nvPr/>
        </p:nvSpPr>
        <p:spPr>
          <a:xfrm>
            <a:off x="793790" y="3541752"/>
            <a:ext cx="11052691" cy="708779"/>
          </a:xfrm>
          <a:prstGeom prst="rect">
            <a:avLst/>
          </a:prstGeom>
          <a:noFill/>
          <a:ln/>
        </p:spPr>
        <p:txBody>
          <a:bodyPr wrap="non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Sketch-to-Dress Conversion Capability</a:t>
            </a:r>
            <a:endParaRPr lang="en-US" sz="4450" dirty="0"/>
          </a:p>
        </p:txBody>
      </p:sp>
      <p:sp>
        <p:nvSpPr>
          <p:cNvPr id="4" name="Shape 1"/>
          <p:cNvSpPr/>
          <p:nvPr/>
        </p:nvSpPr>
        <p:spPr>
          <a:xfrm>
            <a:off x="793790" y="4590693"/>
            <a:ext cx="6408063" cy="2932390"/>
          </a:xfrm>
          <a:prstGeom prst="roundRect">
            <a:avLst>
              <a:gd name="adj" fmla="val 6962"/>
            </a:avLst>
          </a:prstGeom>
          <a:solidFill>
            <a:srgbClr val="D1EFE4"/>
          </a:solidFill>
          <a:ln w="7620">
            <a:solidFill>
              <a:srgbClr val="B7D5CA"/>
            </a:solidFill>
            <a:prstDash val="solid"/>
          </a:ln>
        </p:spPr>
      </p:sp>
      <p:sp>
        <p:nvSpPr>
          <p:cNvPr id="5" name="Text 2"/>
          <p:cNvSpPr/>
          <p:nvPr/>
        </p:nvSpPr>
        <p:spPr>
          <a:xfrm>
            <a:off x="1028224" y="4825127"/>
            <a:ext cx="2862382"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Feature Description</a:t>
            </a:r>
            <a:endParaRPr lang="en-US" sz="2200" dirty="0"/>
          </a:p>
        </p:txBody>
      </p:sp>
      <p:sp>
        <p:nvSpPr>
          <p:cNvPr id="6" name="Text 3"/>
          <p:cNvSpPr/>
          <p:nvPr/>
        </p:nvSpPr>
        <p:spPr>
          <a:xfrm>
            <a:off x="1028224" y="5315545"/>
            <a:ext cx="5939195" cy="1088708"/>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Transforms user-uploaded sketches into high-quality photorealistic dress images using Generative Adversarial Networks (GAN).</a:t>
            </a:r>
            <a:endParaRPr lang="en-US" sz="1750" dirty="0"/>
          </a:p>
        </p:txBody>
      </p:sp>
      <p:sp>
        <p:nvSpPr>
          <p:cNvPr id="7" name="Shape 4"/>
          <p:cNvSpPr/>
          <p:nvPr/>
        </p:nvSpPr>
        <p:spPr>
          <a:xfrm>
            <a:off x="7428667" y="4590693"/>
            <a:ext cx="6408063" cy="2932390"/>
          </a:xfrm>
          <a:prstGeom prst="roundRect">
            <a:avLst>
              <a:gd name="adj" fmla="val 6962"/>
            </a:avLst>
          </a:prstGeom>
          <a:solidFill>
            <a:srgbClr val="D1EFE4"/>
          </a:solidFill>
          <a:ln w="7620">
            <a:solidFill>
              <a:srgbClr val="B7D5CA"/>
            </a:solidFill>
            <a:prstDash val="solid"/>
          </a:ln>
        </p:spPr>
      </p:sp>
      <p:sp>
        <p:nvSpPr>
          <p:cNvPr id="8" name="Text 5"/>
          <p:cNvSpPr/>
          <p:nvPr/>
        </p:nvSpPr>
        <p:spPr>
          <a:xfrm>
            <a:off x="7663101" y="4825127"/>
            <a:ext cx="3671054"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Functional Requirements</a:t>
            </a:r>
            <a:endParaRPr lang="en-US" sz="2200" dirty="0"/>
          </a:p>
        </p:txBody>
      </p:sp>
      <p:sp>
        <p:nvSpPr>
          <p:cNvPr id="9" name="Text 6"/>
          <p:cNvSpPr/>
          <p:nvPr/>
        </p:nvSpPr>
        <p:spPr>
          <a:xfrm>
            <a:off x="7663101" y="5315545"/>
            <a:ext cx="593919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Preprocess and validate input sketches (REQ-5)</a:t>
            </a:r>
            <a:endParaRPr lang="en-US" sz="1750" dirty="0"/>
          </a:p>
        </p:txBody>
      </p:sp>
      <p:sp>
        <p:nvSpPr>
          <p:cNvPr id="10" name="Text 7"/>
          <p:cNvSpPr/>
          <p:nvPr/>
        </p:nvSpPr>
        <p:spPr>
          <a:xfrm>
            <a:off x="7663101" y="5757743"/>
            <a:ext cx="5939195"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Use GAN-based AI model for image generation (REQ-6)</a:t>
            </a:r>
            <a:endParaRPr lang="en-US" sz="1750" dirty="0"/>
          </a:p>
        </p:txBody>
      </p:sp>
      <p:sp>
        <p:nvSpPr>
          <p:cNvPr id="11" name="Text 8"/>
          <p:cNvSpPr/>
          <p:nvPr/>
        </p:nvSpPr>
        <p:spPr>
          <a:xfrm>
            <a:off x="7663101" y="6562844"/>
            <a:ext cx="5939195"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B4A4A"/>
                </a:solidFill>
                <a:latin typeface="Geist" pitchFamily="34" charset="0"/>
                <a:ea typeface="Geist" pitchFamily="34" charset="-122"/>
                <a:cs typeface="Geist" pitchFamily="34" charset="-120"/>
              </a:rPr>
              <a:t>Enable download and sharing of generated images (REQ-7)</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76920"/>
          </a:xfrm>
          <a:prstGeom prst="rect">
            <a:avLst/>
          </a:prstGeom>
        </p:spPr>
      </p:pic>
      <p:sp>
        <p:nvSpPr>
          <p:cNvPr id="3" name="Text 0"/>
          <p:cNvSpPr/>
          <p:nvPr/>
        </p:nvSpPr>
        <p:spPr>
          <a:xfrm>
            <a:off x="793790" y="3978116"/>
            <a:ext cx="130428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Product Matching &amp; Affiliate Program Integration</a:t>
            </a:r>
            <a:endParaRPr lang="en-US" sz="4450" dirty="0"/>
          </a:p>
        </p:txBody>
      </p:sp>
      <p:pic>
        <p:nvPicPr>
          <p:cNvPr id="4" name="Image 1" descr="preencoded.png">    </p:cNvPr>
          <p:cNvPicPr>
            <a:picLocks noChangeAspect="1"/>
          </p:cNvPicPr>
          <p:nvPr/>
        </p:nvPicPr>
        <p:blipFill>
          <a:blip r:embed="rId2"/>
          <a:stretch>
            <a:fillRect/>
          </a:stretch>
        </p:blipFill>
        <p:spPr>
          <a:xfrm>
            <a:off x="793790" y="5775484"/>
            <a:ext cx="566976" cy="566976"/>
          </a:xfrm>
          <a:prstGeom prst="rect">
            <a:avLst/>
          </a:prstGeom>
        </p:spPr>
      </p:pic>
      <p:sp>
        <p:nvSpPr>
          <p:cNvPr id="5" name="Text 1"/>
          <p:cNvSpPr/>
          <p:nvPr/>
        </p:nvSpPr>
        <p:spPr>
          <a:xfrm>
            <a:off x="1587579" y="5870496"/>
            <a:ext cx="3448407"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Retailer API Integration</a:t>
            </a:r>
            <a:endParaRPr lang="en-US" sz="2200" dirty="0"/>
          </a:p>
        </p:txBody>
      </p:sp>
      <p:sp>
        <p:nvSpPr>
          <p:cNvPr id="6" name="Text 2"/>
          <p:cNvSpPr/>
          <p:nvPr/>
        </p:nvSpPr>
        <p:spPr>
          <a:xfrm>
            <a:off x="1587579" y="6360914"/>
            <a:ext cx="5585817" cy="725805"/>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Connect product matches to multiple retailer platforms for purchasing options (REQ-8).</a:t>
            </a:r>
            <a:endParaRPr lang="en-US" sz="1750" dirty="0"/>
          </a:p>
        </p:txBody>
      </p:sp>
      <p:pic>
        <p:nvPicPr>
          <p:cNvPr id="7" name="Image 2" descr="preencoded.png">    </p:cNvPr>
          <p:cNvPicPr>
            <a:picLocks noChangeAspect="1"/>
          </p:cNvPicPr>
          <p:nvPr/>
        </p:nvPicPr>
        <p:blipFill>
          <a:blip r:embed="rId3"/>
          <a:stretch>
            <a:fillRect/>
          </a:stretch>
        </p:blipFill>
        <p:spPr>
          <a:xfrm>
            <a:off x="7456884" y="5775484"/>
            <a:ext cx="566976" cy="566976"/>
          </a:xfrm>
          <a:prstGeom prst="rect">
            <a:avLst/>
          </a:prstGeom>
        </p:spPr>
      </p:pic>
      <p:sp>
        <p:nvSpPr>
          <p:cNvPr id="8" name="Text 3"/>
          <p:cNvSpPr/>
          <p:nvPr/>
        </p:nvSpPr>
        <p:spPr>
          <a:xfrm>
            <a:off x="8250674" y="5870496"/>
            <a:ext cx="3351490"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Affiliate Click Tracking</a:t>
            </a:r>
            <a:endParaRPr lang="en-US" sz="2200" dirty="0"/>
          </a:p>
        </p:txBody>
      </p:sp>
      <p:sp>
        <p:nvSpPr>
          <p:cNvPr id="9" name="Text 4"/>
          <p:cNvSpPr/>
          <p:nvPr/>
        </p:nvSpPr>
        <p:spPr>
          <a:xfrm>
            <a:off x="8250674" y="6360914"/>
            <a:ext cx="5585936" cy="725805"/>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Monitor user click-throughs via affiliate links to measure conversions (REQ-9).</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716994"/>
            <a:ext cx="7556421" cy="2126337"/>
          </a:xfrm>
          <a:prstGeom prst="rect">
            <a:avLst/>
          </a:prstGeom>
          <a:noFill/>
          <a:ln/>
        </p:spPr>
        <p:txBody>
          <a:bodyPr wrap="squar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Performance, Security, and Reliability Requirements</a:t>
            </a:r>
            <a:endParaRPr lang="en-US" sz="4450" dirty="0"/>
          </a:p>
        </p:txBody>
      </p:sp>
      <p:sp>
        <p:nvSpPr>
          <p:cNvPr id="4" name="Shape 1"/>
          <p:cNvSpPr/>
          <p:nvPr/>
        </p:nvSpPr>
        <p:spPr>
          <a:xfrm>
            <a:off x="6280190" y="3183493"/>
            <a:ext cx="170021" cy="1216223"/>
          </a:xfrm>
          <a:prstGeom prst="roundRect">
            <a:avLst>
              <a:gd name="adj" fmla="val 120071"/>
            </a:avLst>
          </a:prstGeom>
          <a:solidFill>
            <a:srgbClr val="D1EFE4"/>
          </a:solidFill>
          <a:ln w="7620">
            <a:solidFill>
              <a:srgbClr val="B7D5CA"/>
            </a:solidFill>
            <a:prstDash val="solid"/>
          </a:ln>
        </p:spPr>
      </p:sp>
      <p:sp>
        <p:nvSpPr>
          <p:cNvPr id="5" name="Text 2"/>
          <p:cNvSpPr/>
          <p:nvPr/>
        </p:nvSpPr>
        <p:spPr>
          <a:xfrm>
            <a:off x="6790373" y="3183493"/>
            <a:ext cx="3014782"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Performance Targets</a:t>
            </a:r>
            <a:endParaRPr lang="en-US" sz="2200" dirty="0"/>
          </a:p>
        </p:txBody>
      </p:sp>
      <p:sp>
        <p:nvSpPr>
          <p:cNvPr id="6" name="Text 3"/>
          <p:cNvSpPr/>
          <p:nvPr/>
        </p:nvSpPr>
        <p:spPr>
          <a:xfrm>
            <a:off x="6790373" y="3673912"/>
            <a:ext cx="7046238" cy="725805"/>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Search responses must be under 1 second, with sketch-to-image conversion under 10 seconds to ensure seamless user experience.</a:t>
            </a:r>
            <a:endParaRPr lang="en-US" sz="1750" dirty="0"/>
          </a:p>
        </p:txBody>
      </p:sp>
      <p:sp>
        <p:nvSpPr>
          <p:cNvPr id="7" name="Shape 4"/>
          <p:cNvSpPr/>
          <p:nvPr/>
        </p:nvSpPr>
        <p:spPr>
          <a:xfrm>
            <a:off x="6620351" y="4626531"/>
            <a:ext cx="170021" cy="1216223"/>
          </a:xfrm>
          <a:prstGeom prst="roundRect">
            <a:avLst>
              <a:gd name="adj" fmla="val 120071"/>
            </a:avLst>
          </a:prstGeom>
          <a:solidFill>
            <a:srgbClr val="D1EFE4"/>
          </a:solidFill>
          <a:ln w="7620">
            <a:solidFill>
              <a:srgbClr val="B7D5CA"/>
            </a:solidFill>
            <a:prstDash val="solid"/>
          </a:ln>
        </p:spPr>
      </p:sp>
      <p:sp>
        <p:nvSpPr>
          <p:cNvPr id="8" name="Text 5"/>
          <p:cNvSpPr/>
          <p:nvPr/>
        </p:nvSpPr>
        <p:spPr>
          <a:xfrm>
            <a:off x="7130534" y="462653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Security Measures</a:t>
            </a:r>
            <a:endParaRPr lang="en-US" sz="2200" dirty="0"/>
          </a:p>
        </p:txBody>
      </p:sp>
      <p:sp>
        <p:nvSpPr>
          <p:cNvPr id="9" name="Text 6"/>
          <p:cNvSpPr/>
          <p:nvPr/>
        </p:nvSpPr>
        <p:spPr>
          <a:xfrm>
            <a:off x="7130534" y="5116949"/>
            <a:ext cx="6706076" cy="725805"/>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Comply with GDPR mandates and implement secure user data storage and encrypted data transfer.</a:t>
            </a:r>
            <a:endParaRPr lang="en-US" sz="1750" dirty="0"/>
          </a:p>
        </p:txBody>
      </p:sp>
      <p:sp>
        <p:nvSpPr>
          <p:cNvPr id="10" name="Shape 7"/>
          <p:cNvSpPr/>
          <p:nvPr/>
        </p:nvSpPr>
        <p:spPr>
          <a:xfrm>
            <a:off x="6960632" y="6069568"/>
            <a:ext cx="170021" cy="1216223"/>
          </a:xfrm>
          <a:prstGeom prst="roundRect">
            <a:avLst>
              <a:gd name="adj" fmla="val 120071"/>
            </a:avLst>
          </a:prstGeom>
          <a:solidFill>
            <a:srgbClr val="D1EFE4"/>
          </a:solidFill>
          <a:ln w="7620">
            <a:solidFill>
              <a:srgbClr val="B7D5CA"/>
            </a:solidFill>
            <a:prstDash val="solid"/>
          </a:ln>
        </p:spPr>
      </p:sp>
      <p:sp>
        <p:nvSpPr>
          <p:cNvPr id="11" name="Text 8"/>
          <p:cNvSpPr/>
          <p:nvPr/>
        </p:nvSpPr>
        <p:spPr>
          <a:xfrm>
            <a:off x="7470815" y="6069568"/>
            <a:ext cx="3431977"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Reliability Expectations</a:t>
            </a:r>
            <a:endParaRPr lang="en-US" sz="2200" dirty="0"/>
          </a:p>
        </p:txBody>
      </p:sp>
      <p:sp>
        <p:nvSpPr>
          <p:cNvPr id="12" name="Text 9"/>
          <p:cNvSpPr/>
          <p:nvPr/>
        </p:nvSpPr>
        <p:spPr>
          <a:xfrm>
            <a:off x="7470815" y="6559987"/>
            <a:ext cx="6365796" cy="725805"/>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Maintain system uptime of 99.5% with robust monitoring and failover mechanisms to minimize service interruptions.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1352074"/>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Usability and Documentation</a:t>
            </a:r>
            <a:endParaRPr lang="en-US" sz="4450" dirty="0"/>
          </a:p>
        </p:txBody>
      </p:sp>
      <p:sp>
        <p:nvSpPr>
          <p:cNvPr id="4" name="Shape 1"/>
          <p:cNvSpPr/>
          <p:nvPr/>
        </p:nvSpPr>
        <p:spPr>
          <a:xfrm>
            <a:off x="793790" y="3109793"/>
            <a:ext cx="510302" cy="510302"/>
          </a:xfrm>
          <a:prstGeom prst="roundRect">
            <a:avLst>
              <a:gd name="adj" fmla="val 40005"/>
            </a:avLst>
          </a:prstGeom>
          <a:solidFill>
            <a:srgbClr val="D1EFE4"/>
          </a:solidFill>
          <a:ln w="7620">
            <a:solidFill>
              <a:srgbClr val="B7D5CA"/>
            </a:solidFill>
            <a:prstDash val="solid"/>
          </a:ln>
        </p:spPr>
      </p:sp>
      <p:sp>
        <p:nvSpPr>
          <p:cNvPr id="5" name="Text 2"/>
          <p:cNvSpPr/>
          <p:nvPr/>
        </p:nvSpPr>
        <p:spPr>
          <a:xfrm>
            <a:off x="1530906" y="3187660"/>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Accessible UI/UX</a:t>
            </a:r>
            <a:endParaRPr lang="en-US" sz="2200" dirty="0"/>
          </a:p>
        </p:txBody>
      </p:sp>
      <p:sp>
        <p:nvSpPr>
          <p:cNvPr id="6" name="Text 3"/>
          <p:cNvSpPr/>
          <p:nvPr/>
        </p:nvSpPr>
        <p:spPr>
          <a:xfrm>
            <a:off x="1530906" y="3678079"/>
            <a:ext cx="6819305" cy="1088708"/>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Interfaces are designed to be mobile-friendly and accessible, enhancing usability for all user groups including designers, shoppers, and retailers.</a:t>
            </a:r>
            <a:endParaRPr lang="en-US" sz="1750" dirty="0"/>
          </a:p>
        </p:txBody>
      </p:sp>
      <p:sp>
        <p:nvSpPr>
          <p:cNvPr id="7" name="Shape 4"/>
          <p:cNvSpPr/>
          <p:nvPr/>
        </p:nvSpPr>
        <p:spPr>
          <a:xfrm>
            <a:off x="793790" y="5220414"/>
            <a:ext cx="510302" cy="510302"/>
          </a:xfrm>
          <a:prstGeom prst="roundRect">
            <a:avLst>
              <a:gd name="adj" fmla="val 40005"/>
            </a:avLst>
          </a:prstGeom>
          <a:solidFill>
            <a:srgbClr val="D1EFE4"/>
          </a:solidFill>
          <a:ln w="7620">
            <a:solidFill>
              <a:srgbClr val="B7D5CA"/>
            </a:solidFill>
            <a:prstDash val="solid"/>
          </a:ln>
        </p:spPr>
      </p:sp>
      <p:sp>
        <p:nvSpPr>
          <p:cNvPr id="8" name="Text 5"/>
          <p:cNvSpPr/>
          <p:nvPr/>
        </p:nvSpPr>
        <p:spPr>
          <a:xfrm>
            <a:off x="1530906" y="5298281"/>
            <a:ext cx="3063597" cy="354330"/>
          </a:xfrm>
          <a:prstGeom prst="rect">
            <a:avLst/>
          </a:prstGeom>
          <a:noFill/>
          <a:ln/>
        </p:spPr>
        <p:txBody>
          <a:bodyPr wrap="none" lIns="0" tIns="0" rIns="0" bIns="0" rtlCol="0" anchor="t"/>
          <a:lstStyle/>
          <a:p>
            <a:pPr algn="l" indent="0" marL="0">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Supporting Materials</a:t>
            </a:r>
            <a:endParaRPr lang="en-US" sz="2200" dirty="0"/>
          </a:p>
        </p:txBody>
      </p:sp>
      <p:sp>
        <p:nvSpPr>
          <p:cNvPr id="9" name="Text 6"/>
          <p:cNvSpPr/>
          <p:nvPr/>
        </p:nvSpPr>
        <p:spPr>
          <a:xfrm>
            <a:off x="1530906" y="5788700"/>
            <a:ext cx="6819305" cy="1088708"/>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The platform includes comprehensive online help, tutorials, and API documentation to assist both end-users and developers effectively.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2025-05-20T19:11:58Z</dcterms:created>
  <dcterms:modified xsi:type="dcterms:W3CDTF">2025-05-20T19:11:58Z</dcterms:modified>
</cp:coreProperties>
</file>